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5" r:id="rId10"/>
    <p:sldId id="267" r:id="rId11"/>
    <p:sldId id="266" r:id="rId12"/>
    <p:sldId id="268" r:id="rId13"/>
    <p:sldId id="297" r:id="rId14"/>
    <p:sldId id="269" r:id="rId15"/>
    <p:sldId id="302" r:id="rId16"/>
    <p:sldId id="300" r:id="rId17"/>
    <p:sldId id="301" r:id="rId18"/>
    <p:sldId id="303" r:id="rId19"/>
    <p:sldId id="304" r:id="rId20"/>
    <p:sldId id="298" r:id="rId21"/>
    <p:sldId id="299" r:id="rId22"/>
    <p:sldId id="270" r:id="rId23"/>
    <p:sldId id="271" r:id="rId24"/>
    <p:sldId id="305" r:id="rId25"/>
    <p:sldId id="274" r:id="rId26"/>
    <p:sldId id="273" r:id="rId27"/>
    <p:sldId id="275" r:id="rId28"/>
    <p:sldId id="276" r:id="rId29"/>
    <p:sldId id="277" r:id="rId30"/>
    <p:sldId id="278" r:id="rId31"/>
    <p:sldId id="279" r:id="rId32"/>
    <p:sldId id="306" r:id="rId33"/>
    <p:sldId id="307" r:id="rId34"/>
    <p:sldId id="280" r:id="rId35"/>
    <p:sldId id="281" r:id="rId36"/>
    <p:sldId id="282" r:id="rId37"/>
    <p:sldId id="283" r:id="rId38"/>
    <p:sldId id="284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296" r:id="rId5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5BBEAD13-0566-4C6C-97E7-55F17F24B09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BBEAD13-0566-4C6C-97E7-55F17F24B09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BBEAD13-0566-4C6C-97E7-55F17F24B09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16" name="文字版面配置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5" name="文字版面配置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5BBEAD13-0566-4C6C-97E7-55F17F24B09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IhI_BhzMoo" TargetMode="External"/><Relationship Id="rId2" Type="http://schemas.openxmlformats.org/officeDocument/2006/relationships/hyperlink" Target="https://duckietow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com/software/operating-systems/" TargetMode="External"/><Relationship Id="rId2" Type="http://schemas.openxmlformats.org/officeDocument/2006/relationships/hyperlink" Target="https://www.raspberrypi.com/softwa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ownloads.raspberrypi.org/raspios_armhf/images/raspios_armhf-2023-05-03/2023-05-03-raspios-bullseye-armhf.img.xz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maloyang/icshop_2023_rpi_io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red.org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raw.githubusercontent.com/node-red/linux-installers/master/deb/update-nodejs-and-nodered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com/" TargetMode="External"/><Relationship Id="rId2" Type="http://schemas.openxmlformats.org/officeDocument/2006/relationships/hyperlink" Target="https://zh.wikipedia.org/wiki/%E6%A0%91%E8%8E%93%E6%B4%B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s://github.com/maloyang/TCPY20180922_Python-industry-Io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物</a:t>
            </a:r>
            <a:r>
              <a:rPr lang="zh-TW" altLang="en-US" dirty="0"/>
              <a:t>聯網</a:t>
            </a:r>
            <a:r>
              <a:rPr lang="en-US" altLang="zh-TW" dirty="0"/>
              <a:t>MQTT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 </a:t>
            </a:r>
            <a:r>
              <a:rPr lang="zh-TW" altLang="en-US" dirty="0" smtClean="0"/>
              <a:t>   </a:t>
            </a:r>
            <a:r>
              <a:rPr lang="en-US" altLang="zh-TW" dirty="0" smtClean="0"/>
              <a:t>-</a:t>
            </a:r>
            <a:r>
              <a:rPr lang="zh-TW" altLang="en-US" dirty="0"/>
              <a:t>以樹莓派為例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Speaker: </a:t>
            </a:r>
            <a:r>
              <a:rPr lang="en-US" altLang="zh-TW" dirty="0" err="1" smtClean="0"/>
              <a:t>Malo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楊熲煜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1334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於IoT的應用方式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自駕車的應用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/>
              <a:t>(</a:t>
            </a:r>
            <a:r>
              <a:rPr lang="en-US" altLang="zh-TW" dirty="0">
                <a:hlinkClick r:id="rId2"/>
              </a:rPr>
              <a:t>https://duckietown.com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)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TW 2018的talk (</a:t>
            </a:r>
            <a:r>
              <a:rPr lang="en-US" altLang="zh-TW" dirty="0" smtClean="0">
                <a:hlinkClick r:id="rId3"/>
              </a:rPr>
              <a:t>link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56992"/>
            <a:ext cx="6875179" cy="3183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287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安裝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下載</a:t>
            </a:r>
            <a:r>
              <a:rPr lang="en-US" altLang="zh-TW" dirty="0" err="1" smtClean="0"/>
              <a:t>燒錄工具</a:t>
            </a:r>
            <a:r>
              <a:rPr lang="en-US" altLang="zh-TW" dirty="0" smtClean="0"/>
              <a:t>(</a:t>
            </a:r>
            <a:r>
              <a:rPr lang="en-US" altLang="zh-TW" dirty="0" smtClean="0">
                <a:hlinkClick r:id="rId2"/>
              </a:rPr>
              <a:t>link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下載</a:t>
            </a:r>
            <a:r>
              <a:rPr lang="en-US" altLang="zh-TW" dirty="0" smtClean="0"/>
              <a:t>OS</a:t>
            </a:r>
            <a:r>
              <a:rPr lang="zh-TW" altLang="en-US" dirty="0" smtClean="0"/>
              <a:t> </a:t>
            </a:r>
            <a:r>
              <a:rPr lang="en-US" altLang="zh-TW" dirty="0" smtClean="0"/>
              <a:t>image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en-US" altLang="zh-TW" dirty="0" smtClean="0">
                <a:hlinkClick r:id="rId3"/>
              </a:rPr>
              <a:t>link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準備一張</a:t>
            </a:r>
            <a:r>
              <a:rPr lang="en-US" altLang="zh-TW" dirty="0" err="1" smtClean="0"/>
              <a:t>SD卡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安裝 </a:t>
            </a:r>
            <a:r>
              <a:rPr lang="en-US" altLang="zh-TW" dirty="0" err="1" smtClean="0"/>
              <a:t>imager，並執行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601" y="3006278"/>
            <a:ext cx="744667" cy="56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703141"/>
            <a:ext cx="4498353" cy="3154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941168"/>
            <a:ext cx="29718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827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安裝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使用下載後的</a:t>
            </a:r>
            <a:r>
              <a:rPr lang="en-US" altLang="zh-TW" dirty="0" err="1" smtClean="0"/>
              <a:t>image來燒錄</a:t>
            </a:r>
            <a:r>
              <a:rPr lang="en-US" altLang="zh-TW" dirty="0" smtClean="0"/>
              <a:t>(</a:t>
            </a:r>
            <a:r>
              <a:rPr lang="en-US" altLang="zh-TW" dirty="0" smtClean="0">
                <a:hlinkClick r:id="rId2"/>
              </a:rPr>
              <a:t>image20230503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燒錄完後，把</a:t>
            </a:r>
            <a:r>
              <a:rPr lang="en-US" altLang="zh-TW" dirty="0" smtClean="0"/>
              <a:t>SD卡安裝到rpi3中並上電開機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911" y="2996952"/>
            <a:ext cx="5383089" cy="3789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215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安裝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燒錄過程的畫面如下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087113"/>
            <a:ext cx="5308079" cy="3751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837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使用說明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設定</a:t>
            </a:r>
            <a:r>
              <a:rPr lang="en-US" altLang="zh-TW" dirty="0" err="1" smtClean="0"/>
              <a:t>wifi連線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解析度設定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Vnc設定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Ssh使用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更新套件</a:t>
            </a:r>
            <a:endParaRPr lang="en-US" altLang="zh-TW" dirty="0" smtClean="0"/>
          </a:p>
          <a:p>
            <a:pPr lvl="2"/>
            <a:r>
              <a:rPr lang="en-US" altLang="zh-TW" dirty="0" err="1"/>
              <a:t>s</a:t>
            </a:r>
            <a:r>
              <a:rPr lang="en-US" altLang="zh-TW" dirty="0" err="1" smtClean="0"/>
              <a:t>udo</a:t>
            </a:r>
            <a:r>
              <a:rPr lang="en-US" altLang="zh-TW" dirty="0" smtClean="0"/>
              <a:t> apt-get update</a:t>
            </a:r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23671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TW" altLang="en-US" dirty="0" smtClean="0"/>
              <a:t>設定</a:t>
            </a:r>
            <a:r>
              <a:rPr lang="en-US" altLang="zh-TW" dirty="0" err="1" smtClean="0"/>
              <a:t>wifi連線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點右上角的無線連線的符號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再點選要連的</a:t>
            </a:r>
            <a:r>
              <a:rPr lang="en-US" altLang="zh-TW" dirty="0" smtClean="0"/>
              <a:t>AP</a:t>
            </a:r>
          </a:p>
          <a:p>
            <a:pPr lvl="2"/>
            <a:r>
              <a:rPr lang="zh-TW" altLang="en-US" dirty="0" smtClean="0"/>
              <a:t>輸入密碼即可</a:t>
            </a:r>
            <a:endParaRPr lang="en-US" altLang="zh-TW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432248"/>
            <a:ext cx="4876393" cy="1775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99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TW" altLang="en-US" dirty="0" smtClean="0"/>
              <a:t>解析度設定</a:t>
            </a:r>
            <a:endParaRPr lang="en-US" altLang="zh-TW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4876800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843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TW" altLang="en-US" dirty="0" smtClean="0"/>
              <a:t>解析度設定</a:t>
            </a:r>
            <a:endParaRPr lang="en-US" altLang="zh-TW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132856"/>
            <a:ext cx="6194563" cy="4626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640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開啟</a:t>
            </a:r>
            <a:r>
              <a:rPr lang="en-US" altLang="zh-TW" dirty="0" err="1" smtClean="0"/>
              <a:t>VNC連線、SSH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遠端操作，更加方便</a:t>
            </a:r>
            <a:endParaRPr lang="en-US" altLang="zh-TW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7" y="2924944"/>
            <a:ext cx="500062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962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開啟</a:t>
            </a:r>
            <a:r>
              <a:rPr lang="en-US" altLang="zh-TW" dirty="0" err="1" smtClean="0"/>
              <a:t>VNC連線、SSH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遠端操作，更加方便</a:t>
            </a:r>
            <a:endParaRPr lang="en-US" altLang="zh-TW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013" y="2780928"/>
            <a:ext cx="3609975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669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講者介紹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err="1" smtClean="0"/>
              <a:t>Malo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楊熲煜</a:t>
            </a:r>
            <a:endParaRPr lang="en-US" altLang="zh-TW" dirty="0" smtClean="0"/>
          </a:p>
          <a:p>
            <a:r>
              <a:rPr lang="zh-TW" altLang="en-US" dirty="0" smtClean="0"/>
              <a:t>正修科技大學講師 </a:t>
            </a:r>
            <a:r>
              <a:rPr lang="en-US" altLang="zh-TW" dirty="0" smtClean="0"/>
              <a:t>(2021-至今)</a:t>
            </a:r>
          </a:p>
          <a:p>
            <a:r>
              <a:rPr lang="zh-TW" altLang="en-US" dirty="0" smtClean="0"/>
              <a:t>高雄科技大學</a:t>
            </a:r>
            <a:r>
              <a:rPr lang="en-US" altLang="zh-TW" dirty="0" err="1" smtClean="0"/>
              <a:t>研究所</a:t>
            </a:r>
            <a:r>
              <a:rPr lang="en-US" altLang="zh-TW" dirty="0"/>
              <a:t> </a:t>
            </a:r>
            <a:r>
              <a:rPr lang="en-US" altLang="zh-TW" dirty="0" err="1"/>
              <a:t>業師</a:t>
            </a:r>
            <a:r>
              <a:rPr lang="en-US" altLang="zh-TW" dirty="0"/>
              <a:t> </a:t>
            </a:r>
            <a:r>
              <a:rPr lang="en-US" altLang="zh-TW" dirty="0" smtClean="0"/>
              <a:t>(2020~2023)</a:t>
            </a:r>
          </a:p>
          <a:p>
            <a:r>
              <a:rPr lang="zh-TW" altLang="en-US" dirty="0"/>
              <a:t>勞動部在職訓練</a:t>
            </a:r>
            <a:r>
              <a:rPr lang="zh-TW" altLang="en-US" dirty="0" smtClean="0"/>
              <a:t>講師 </a:t>
            </a:r>
            <a:r>
              <a:rPr lang="en-US" altLang="zh-TW" dirty="0"/>
              <a:t>(2020</a:t>
            </a:r>
            <a:r>
              <a:rPr lang="zh-TW" altLang="en-US" dirty="0"/>
              <a:t>年</a:t>
            </a:r>
            <a:r>
              <a:rPr lang="en-US" altLang="zh-TW" dirty="0"/>
              <a:t>~</a:t>
            </a:r>
            <a:r>
              <a:rPr lang="zh-TW" altLang="en-US" dirty="0" smtClean="0"/>
              <a:t>至今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太平</a:t>
            </a:r>
            <a:r>
              <a:rPr lang="zh-TW" altLang="en-US" dirty="0" smtClean="0"/>
              <a:t>國小</a:t>
            </a:r>
            <a:r>
              <a:rPr lang="en-US" altLang="zh-TW" dirty="0"/>
              <a:t>: 2023</a:t>
            </a:r>
            <a:r>
              <a:rPr lang="zh-TW" altLang="en-US" dirty="0"/>
              <a:t>數位生活科技雙語社團</a:t>
            </a:r>
            <a:endParaRPr lang="en-US" altLang="zh-TW" dirty="0" smtClean="0"/>
          </a:p>
          <a:p>
            <a:r>
              <a:rPr lang="zh-TW" altLang="en-US" dirty="0" smtClean="0"/>
              <a:t>高雄</a:t>
            </a:r>
            <a:r>
              <a:rPr lang="en-US" altLang="zh-TW" dirty="0" err="1" smtClean="0"/>
              <a:t>Python使用者社群義工</a:t>
            </a:r>
            <a:endParaRPr lang="en-US" altLang="zh-TW" dirty="0" smtClean="0"/>
          </a:p>
          <a:p>
            <a:r>
              <a:rPr lang="zh-TW" altLang="en-US" dirty="0"/>
              <a:t>台灣</a:t>
            </a:r>
            <a:r>
              <a:rPr lang="en-US" altLang="zh-TW" dirty="0"/>
              <a:t>Python</a:t>
            </a:r>
            <a:r>
              <a:rPr lang="zh-TW" altLang="en-US" dirty="0" smtClean="0"/>
              <a:t>研討會講者 </a:t>
            </a:r>
            <a:r>
              <a:rPr lang="en-US" altLang="zh-TW" dirty="0" smtClean="0"/>
              <a:t>(2018~2021)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6151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err="1" smtClean="0"/>
              <a:t>VNC連線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遠端操作，更加方便</a:t>
            </a:r>
            <a:endParaRPr lang="en-US" altLang="zh-TW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23207"/>
            <a:ext cx="8874953" cy="4153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040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TW" altLang="en-US" dirty="0" smtClean="0"/>
              <a:t>更新套件</a:t>
            </a:r>
            <a:endParaRPr lang="en-US" altLang="zh-TW" dirty="0" smtClean="0"/>
          </a:p>
          <a:p>
            <a:pPr lvl="2"/>
            <a:r>
              <a:rPr lang="en-US" altLang="zh-TW" dirty="0" err="1"/>
              <a:t>s</a:t>
            </a:r>
            <a:r>
              <a:rPr lang="en-US" altLang="zh-TW" dirty="0" err="1" smtClean="0"/>
              <a:t>udo</a:t>
            </a:r>
            <a:r>
              <a:rPr lang="en-US" altLang="zh-TW" dirty="0" smtClean="0"/>
              <a:t> apt-get update</a:t>
            </a:r>
          </a:p>
          <a:p>
            <a:pPr lvl="1"/>
            <a:endParaRPr lang="en-US" altLang="zh-TW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08920"/>
            <a:ext cx="7429958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110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Python語言應用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8217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語言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環境設定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打開終端機，執行 </a:t>
            </a:r>
            <a:r>
              <a:rPr lang="en-US" altLang="zh-TW" dirty="0" smtClean="0"/>
              <a:t>python </a:t>
            </a:r>
            <a:r>
              <a:rPr lang="en-US" altLang="zh-TW" dirty="0" err="1" smtClean="0"/>
              <a:t>確認版本</a:t>
            </a:r>
            <a:endParaRPr lang="en-US" altLang="zh-TW" dirty="0" smtClean="0"/>
          </a:p>
          <a:p>
            <a:r>
              <a:rPr lang="zh-TW" altLang="en-US" dirty="0" smtClean="0"/>
              <a:t>目前我們使用的</a:t>
            </a:r>
            <a:r>
              <a:rPr lang="en-US" altLang="zh-TW" dirty="0" err="1" smtClean="0"/>
              <a:t>image是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2023-05-03-raspios-bullseye-armhf.img.xz</a:t>
            </a:r>
          </a:p>
          <a:p>
            <a:r>
              <a:rPr lang="en-US" altLang="zh-TW" dirty="0" smtClean="0"/>
              <a:t>Python版本為：3.9.2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628800"/>
            <a:ext cx="1964395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2737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語言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環境設定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使用虛擬環境安裝套件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python –m </a:t>
            </a:r>
            <a:r>
              <a:rPr lang="en-US" altLang="zh-TW" dirty="0" err="1" smtClean="0"/>
              <a:t>venv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venv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source </a:t>
            </a:r>
            <a:r>
              <a:rPr lang="en-US" altLang="zh-TW" dirty="0" err="1" smtClean="0"/>
              <a:t>venv</a:t>
            </a:r>
            <a:r>
              <a:rPr lang="en-US" altLang="zh-TW" dirty="0" smtClean="0"/>
              <a:t>/bin/activate</a:t>
            </a:r>
          </a:p>
          <a:p>
            <a:pPr lvl="1"/>
            <a:r>
              <a:rPr lang="en-US" altLang="zh-TW" dirty="0" smtClean="0"/>
              <a:t>pip install </a:t>
            </a:r>
            <a:r>
              <a:rPr lang="en-US" altLang="zh-TW" dirty="0" err="1" smtClean="0"/>
              <a:t>jupyter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matplotlib</a:t>
            </a:r>
            <a:r>
              <a:rPr lang="en-US" altLang="zh-TW" dirty="0" smtClean="0"/>
              <a:t> </a:t>
            </a:r>
            <a:r>
              <a:rPr lang="en-US" altLang="zh-TW" dirty="0" smtClean="0"/>
              <a:t>pandas</a:t>
            </a:r>
          </a:p>
          <a:p>
            <a:pPr lvl="2"/>
            <a:r>
              <a:rPr lang="en-US" altLang="zh-TW" dirty="0" smtClean="0"/>
              <a:t>10:41~10:52 -&gt; 11 min.</a:t>
            </a:r>
            <a:endParaRPr lang="en-US" altLang="zh-TW" dirty="0"/>
          </a:p>
          <a:p>
            <a:pPr lvl="1"/>
            <a:r>
              <a:rPr lang="zh-TW" altLang="en-US" dirty="0" smtClean="0"/>
              <a:t>進一步安裝今天要使用的套件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pip install </a:t>
            </a:r>
            <a:r>
              <a:rPr lang="en-US" altLang="zh-TW" dirty="0" err="1" smtClean="0"/>
              <a:t>paho-mqtt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modbus-tk</a:t>
            </a:r>
            <a:r>
              <a:rPr lang="en-US" altLang="zh-TW" dirty="0"/>
              <a:t> </a:t>
            </a:r>
            <a:r>
              <a:rPr lang="en-US" altLang="zh-TW" dirty="0" err="1" smtClean="0"/>
              <a:t>geocoder</a:t>
            </a:r>
            <a:r>
              <a:rPr lang="en-US" altLang="zh-TW" dirty="0" smtClean="0"/>
              <a:t> </a:t>
            </a:r>
            <a:r>
              <a:rPr lang="en-US" altLang="zh-TW" dirty="0" smtClean="0"/>
              <a:t>folium</a:t>
            </a:r>
          </a:p>
          <a:p>
            <a:pPr lvl="2"/>
            <a:r>
              <a:rPr lang="en-US" altLang="zh-TW" dirty="0" smtClean="0"/>
              <a:t>10:53~10:54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628800"/>
            <a:ext cx="1964395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0512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語言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環境設定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基礎語法說明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註解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運算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變數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判斷式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迴圈</a:t>
            </a:r>
            <a:endParaRPr lang="en-US" altLang="zh-TW" dirty="0" smtClean="0"/>
          </a:p>
          <a:p>
            <a:r>
              <a:rPr lang="zh-TW" altLang="en-US" dirty="0" smtClean="0"/>
              <a:t>程式範例、教材 </a:t>
            </a:r>
            <a:r>
              <a:rPr lang="en-US" altLang="zh-TW" dirty="0" smtClean="0"/>
              <a:t>(1 min.)</a:t>
            </a:r>
          </a:p>
          <a:p>
            <a:pPr lvl="1"/>
            <a:r>
              <a:rPr lang="en-US" altLang="zh-TW" dirty="0" err="1"/>
              <a:t>g</a:t>
            </a:r>
            <a:r>
              <a:rPr lang="en-US" altLang="zh-TW" dirty="0" err="1" smtClean="0"/>
              <a:t>it</a:t>
            </a:r>
            <a:r>
              <a:rPr lang="zh-TW" altLang="en-US" dirty="0" smtClean="0"/>
              <a:t> </a:t>
            </a:r>
            <a:r>
              <a:rPr lang="en-US" altLang="zh-TW" dirty="0" smtClean="0"/>
              <a:t>clone</a:t>
            </a:r>
            <a:r>
              <a:rPr lang="zh-TW" altLang="en-US" dirty="0" smtClean="0"/>
              <a:t> </a:t>
            </a:r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github.com/maloyang/icshop_2023_rpi_iot</a:t>
            </a:r>
            <a:endParaRPr lang="en-US" altLang="zh-TW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628800"/>
            <a:ext cx="1964395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4044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語言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環境設定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Open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Data快速應用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地圖套件應用 </a:t>
            </a:r>
            <a:r>
              <a:rPr lang="en-US" altLang="zh-TW" dirty="0" smtClean="0"/>
              <a:t>Folium</a:t>
            </a:r>
          </a:p>
          <a:p>
            <a:r>
              <a:rPr lang="zh-TW" altLang="en-US" dirty="0" smtClean="0"/>
              <a:t>繪圖套件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matplotlib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628800"/>
            <a:ext cx="1964395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216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MQTT應用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3631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MQTT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何謂MQTT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一種輕量化的物聯網協定</a:t>
            </a:r>
            <a:endParaRPr lang="zh-TW" altLang="en-US" dirty="0"/>
          </a:p>
        </p:txBody>
      </p:sp>
      <p:pic>
        <p:nvPicPr>
          <p:cNvPr id="10242" name="Picture 2" descr="mqt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204864"/>
            <a:ext cx="5795804" cy="442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022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MQTT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MQTT工具介紹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err="1" smtClean="0"/>
              <a:t>MQTT的測試工具</a:t>
            </a:r>
            <a:r>
              <a:rPr lang="en-US" altLang="zh-TW" dirty="0" smtClean="0"/>
              <a:t>: </a:t>
            </a:r>
          </a:p>
          <a:p>
            <a:pPr lvl="1"/>
            <a:r>
              <a:rPr lang="en-US" altLang="zh-TW" dirty="0" err="1" smtClean="0"/>
              <a:t>安裝：sudo</a:t>
            </a:r>
            <a:r>
              <a:rPr lang="zh-TW" altLang="en-US" dirty="0" smtClean="0"/>
              <a:t> </a:t>
            </a:r>
            <a:r>
              <a:rPr lang="en-US" altLang="zh-TW" dirty="0" smtClean="0"/>
              <a:t>apt</a:t>
            </a:r>
            <a:r>
              <a:rPr lang="zh-TW" altLang="en-US" dirty="0" smtClean="0"/>
              <a:t> </a:t>
            </a:r>
            <a:r>
              <a:rPr lang="en-US" altLang="zh-TW" dirty="0" smtClean="0"/>
              <a:t>install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mosquitto</a:t>
            </a:r>
            <a:r>
              <a:rPr lang="en-US" altLang="zh-TW" dirty="0" smtClean="0"/>
              <a:t>-clients</a:t>
            </a:r>
          </a:p>
          <a:p>
            <a:pPr lvl="1"/>
            <a:r>
              <a:rPr lang="zh-TW" altLang="en-US" dirty="0" smtClean="0"/>
              <a:t>接收訊息</a:t>
            </a:r>
            <a:r>
              <a:rPr lang="en-US" altLang="zh-TW" dirty="0" smtClean="0"/>
              <a:t>:</a:t>
            </a:r>
          </a:p>
          <a:p>
            <a:pPr lvl="2"/>
            <a:r>
              <a:rPr lang="en-US" altLang="zh-TW" dirty="0" err="1" smtClean="0"/>
              <a:t>mosquitto_sub</a:t>
            </a:r>
            <a:r>
              <a:rPr lang="en-US" altLang="zh-TW" dirty="0" smtClean="0"/>
              <a:t> –h broker.hivemq.com –t 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/hello</a:t>
            </a:r>
          </a:p>
          <a:p>
            <a:pPr lvl="1"/>
            <a:r>
              <a:rPr lang="zh-TW" altLang="en-US" dirty="0" smtClean="0"/>
              <a:t>傳送訊息</a:t>
            </a:r>
            <a:r>
              <a:rPr lang="en-US" altLang="zh-TW" dirty="0" smtClean="0"/>
              <a:t>:</a:t>
            </a:r>
          </a:p>
          <a:p>
            <a:pPr lvl="2"/>
            <a:r>
              <a:rPr lang="en-US" altLang="zh-TW" dirty="0" err="1" smtClean="0"/>
              <a:t>mosquitto_pub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–h</a:t>
            </a:r>
            <a:r>
              <a:rPr lang="zh-TW" altLang="en-US" dirty="0" smtClean="0"/>
              <a:t> </a:t>
            </a:r>
            <a:r>
              <a:rPr lang="en-US" altLang="zh-TW" dirty="0" smtClean="0"/>
              <a:t>broker.hivemq.com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–t</a:t>
            </a:r>
            <a:r>
              <a:rPr lang="zh-TW" altLang="en-US" dirty="0" smtClean="0"/>
              <a:t> 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/hello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–m</a:t>
            </a:r>
            <a:r>
              <a:rPr lang="zh-TW" altLang="en-US" dirty="0" smtClean="0"/>
              <a:t> </a:t>
            </a:r>
            <a:r>
              <a:rPr lang="en-US" altLang="zh-TW" dirty="0" smtClean="0"/>
              <a:t>“hello world”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3256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5338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MQTT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發佈訊息</a:t>
            </a:r>
            <a:r>
              <a:rPr lang="en-US" altLang="zh-TW" dirty="0" smtClean="0"/>
              <a:t> </a:t>
            </a:r>
            <a:r>
              <a:rPr lang="en-US" altLang="zh-TW" dirty="0" smtClean="0">
                <a:sym typeface="Wingdings" pitchFamily="2" charset="2"/>
              </a:rPr>
              <a:t> </a:t>
            </a:r>
            <a:r>
              <a:rPr lang="en-US" altLang="zh-TW" dirty="0" err="1" smtClean="0"/>
              <a:t>控制燈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發佈</a:t>
            </a:r>
            <a:r>
              <a:rPr lang="en-US" altLang="zh-TW" dirty="0" err="1" smtClean="0"/>
              <a:t>MQTT訊息</a:t>
            </a:r>
            <a:r>
              <a:rPr lang="zh-TW" altLang="en-US" dirty="0" smtClean="0"/>
              <a:t> </a:t>
            </a:r>
            <a:r>
              <a:rPr lang="en-US" altLang="zh-TW" dirty="0" smtClean="0">
                <a:sym typeface="Wingdings" pitchFamily="2" charset="2"/>
              </a:rPr>
              <a:t> </a:t>
            </a:r>
            <a:r>
              <a:rPr lang="en-US" altLang="zh-TW" dirty="0" err="1" smtClean="0"/>
              <a:t>控制燈</a:t>
            </a:r>
            <a:r>
              <a:rPr lang="en-US" altLang="zh-TW" dirty="0" smtClean="0"/>
              <a:t>: </a:t>
            </a:r>
          </a:p>
          <a:p>
            <a:pPr lvl="1"/>
            <a:r>
              <a:rPr lang="en-US" altLang="zh-TW" dirty="0" smtClean="0"/>
              <a:t>Topic:</a:t>
            </a:r>
            <a:r>
              <a:rPr lang="zh-TW" altLang="en-US" dirty="0" smtClean="0"/>
              <a:t> 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/light1</a:t>
            </a:r>
          </a:p>
          <a:p>
            <a:pPr lvl="1"/>
            <a:r>
              <a:rPr lang="zh-TW" altLang="en-US" dirty="0" smtClean="0"/>
              <a:t>傳送訊息</a:t>
            </a:r>
            <a:r>
              <a:rPr lang="en-US" altLang="zh-TW" dirty="0" smtClean="0"/>
              <a:t>:</a:t>
            </a:r>
          </a:p>
          <a:p>
            <a:pPr lvl="2"/>
            <a:r>
              <a:rPr lang="en-US" altLang="zh-TW" dirty="0" err="1" smtClean="0"/>
              <a:t>mosquitto_pub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–h</a:t>
            </a:r>
            <a:r>
              <a:rPr lang="zh-TW" altLang="en-US" dirty="0" smtClean="0"/>
              <a:t> </a:t>
            </a:r>
            <a:r>
              <a:rPr lang="en-US" altLang="zh-TW" dirty="0" smtClean="0"/>
              <a:t>broker.hivemq.com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–t</a:t>
            </a:r>
            <a:r>
              <a:rPr lang="zh-TW" altLang="en-US" dirty="0" smtClean="0"/>
              <a:t> 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/light1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–m</a:t>
            </a:r>
            <a:r>
              <a:rPr lang="zh-TW" altLang="en-US" dirty="0" smtClean="0"/>
              <a:t> </a:t>
            </a:r>
            <a:r>
              <a:rPr lang="en-US" altLang="zh-TW" dirty="0" smtClean="0"/>
              <a:t>“1”</a:t>
            </a:r>
          </a:p>
          <a:p>
            <a:pPr lvl="1"/>
            <a:r>
              <a:rPr lang="zh-TW" altLang="en-US" dirty="0" smtClean="0"/>
              <a:t>接收端的設備：</a:t>
            </a:r>
            <a:r>
              <a:rPr lang="en-US" altLang="zh-TW" dirty="0" smtClean="0"/>
              <a:t>ESP-8266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4638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MQTT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訂閱訊息</a:t>
            </a:r>
            <a:r>
              <a:rPr lang="zh-TW" altLang="en-US" dirty="0"/>
              <a:t> </a:t>
            </a:r>
            <a:r>
              <a:rPr lang="en-US" altLang="zh-TW" dirty="0" smtClean="0">
                <a:sym typeface="Wingdings" pitchFamily="2" charset="2"/>
              </a:rPr>
              <a:t></a:t>
            </a:r>
            <a:r>
              <a:rPr lang="zh-TW" altLang="en-US" dirty="0" smtClean="0">
                <a:sym typeface="Wingdings" pitchFamily="2" charset="2"/>
              </a:rPr>
              <a:t> 溫度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訂閱</a:t>
            </a:r>
            <a:r>
              <a:rPr lang="en-US" altLang="zh-TW" dirty="0" err="1" smtClean="0"/>
              <a:t>MQTT訊息</a:t>
            </a:r>
            <a:r>
              <a:rPr lang="zh-TW" altLang="en-US" dirty="0" smtClean="0"/>
              <a:t> </a:t>
            </a:r>
            <a:r>
              <a:rPr lang="en-US" altLang="zh-TW" dirty="0" smtClean="0">
                <a:sym typeface="Wingdings" pitchFamily="2" charset="2"/>
              </a:rPr>
              <a:t></a:t>
            </a:r>
            <a:r>
              <a:rPr lang="zh-TW" altLang="en-US" dirty="0" smtClean="0">
                <a:sym typeface="Wingdings" pitchFamily="2" charset="2"/>
              </a:rPr>
              <a:t> 接收溫度資訊</a:t>
            </a:r>
            <a:r>
              <a:rPr lang="en-US" altLang="zh-TW" dirty="0" smtClean="0"/>
              <a:t>: </a:t>
            </a:r>
          </a:p>
          <a:p>
            <a:pPr lvl="1"/>
            <a:r>
              <a:rPr lang="en-US" altLang="zh-TW" dirty="0" smtClean="0"/>
              <a:t>Topic:</a:t>
            </a:r>
            <a:r>
              <a:rPr lang="zh-TW" altLang="en-US" dirty="0" smtClean="0"/>
              <a:t> 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/t</a:t>
            </a:r>
          </a:p>
          <a:p>
            <a:pPr lvl="1"/>
            <a:r>
              <a:rPr lang="zh-TW" altLang="en-US" dirty="0" smtClean="0"/>
              <a:t>訂閱訊息</a:t>
            </a:r>
            <a:r>
              <a:rPr lang="en-US" altLang="zh-TW" dirty="0" smtClean="0"/>
              <a:t>:</a:t>
            </a:r>
          </a:p>
          <a:p>
            <a:pPr lvl="2"/>
            <a:r>
              <a:rPr lang="en-US" altLang="zh-TW" dirty="0" err="1" smtClean="0"/>
              <a:t>mosquitto_sub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–h</a:t>
            </a:r>
            <a:r>
              <a:rPr lang="zh-TW" altLang="en-US" dirty="0" smtClean="0"/>
              <a:t> </a:t>
            </a:r>
            <a:r>
              <a:rPr lang="en-US" altLang="zh-TW" dirty="0" smtClean="0"/>
              <a:t>broker.hivemq.com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–t</a:t>
            </a:r>
            <a:r>
              <a:rPr lang="zh-TW" altLang="en-US" dirty="0" smtClean="0"/>
              <a:t> </a:t>
            </a:r>
            <a:r>
              <a:rPr lang="en-US" altLang="zh-TW" dirty="0"/>
              <a:t>/</a:t>
            </a:r>
            <a:r>
              <a:rPr lang="en-US" altLang="zh-TW" dirty="0" err="1"/>
              <a:t>malo</a:t>
            </a:r>
            <a:r>
              <a:rPr lang="en-US" altLang="zh-TW" dirty="0"/>
              <a:t>/farm/temp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發送端的設備：</a:t>
            </a:r>
            <a:r>
              <a:rPr lang="en-US" altLang="zh-TW" dirty="0" err="1" smtClean="0"/>
              <a:t>畜牧場的溫度sensor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0659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MQTT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-</a:t>
            </a:r>
            <a:r>
              <a:rPr lang="zh-TW" altLang="en-US" dirty="0" smtClean="0"/>
              <a:t>練習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請試著把以下幾個資訊訂閱接收</a:t>
            </a:r>
            <a:endParaRPr lang="en-US" altLang="zh-TW" dirty="0" smtClean="0"/>
          </a:p>
          <a:p>
            <a:r>
              <a:rPr lang="en-US" altLang="zh-TW" dirty="0" smtClean="0"/>
              <a:t>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/farm/temp</a:t>
            </a:r>
            <a:endParaRPr lang="en-US" altLang="zh-TW" dirty="0"/>
          </a:p>
          <a:p>
            <a:r>
              <a:rPr lang="en-US" altLang="zh-TW" dirty="0" smtClean="0"/>
              <a:t>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/farm/</a:t>
            </a:r>
            <a:r>
              <a:rPr lang="en-US" altLang="zh-TW" dirty="0" err="1" smtClean="0"/>
              <a:t>humi</a:t>
            </a:r>
            <a:endParaRPr lang="en-US" altLang="zh-TW" dirty="0"/>
          </a:p>
          <a:p>
            <a:r>
              <a:rPr lang="en-US" altLang="zh-TW" dirty="0" smtClean="0"/>
              <a:t>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/farm/CO2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3170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MQTT</a:t>
            </a:r>
            <a:r>
              <a:rPr lang="zh-TW" altLang="en-US" dirty="0" smtClean="0"/>
              <a:t>應用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Python程式來進行MQTT應用</a:t>
            </a:r>
            <a:r>
              <a:rPr lang="en-US" altLang="zh-TW" dirty="0"/>
              <a:t>:「</a:t>
            </a:r>
            <a:r>
              <a:rPr lang="en-US" altLang="zh-TW" dirty="0" smtClean="0"/>
              <a:t>03_mqtt.ipynb」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538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IoT物聯網資料的收集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6419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智慧樓宇應用介紹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高雄流行音樂中心</a:t>
            </a:r>
            <a:endParaRPr lang="zh-TW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2492896"/>
            <a:ext cx="7694613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1588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智慧樓宇應用介紹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高雄流行音樂中心</a:t>
            </a:r>
            <a:endParaRPr lang="zh-TW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7" y="2276872"/>
            <a:ext cx="7627937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145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智慧樓宇應用介紹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高雄流行音樂中心</a:t>
            </a:r>
            <a:endParaRPr lang="zh-TW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74" y="2348880"/>
            <a:ext cx="7656513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100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數位電錶介紹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士林電機的數位電錶</a:t>
            </a:r>
            <a:endParaRPr lang="zh-TW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248" y="2780928"/>
            <a:ext cx="3168352" cy="308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989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數位電錶介紹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電錶底層通訊方式</a:t>
            </a:r>
            <a:r>
              <a:rPr lang="zh-TW" altLang="en-US" dirty="0"/>
              <a:t> </a:t>
            </a:r>
            <a:r>
              <a:rPr lang="en-US" altLang="zh-TW" dirty="0" smtClean="0"/>
              <a:t>(04_meter.ipynb)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03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何謂樹莓派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信用卡片大小的小電腦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9040"/>
            <a:ext cx="4665439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439" y="2132856"/>
            <a:ext cx="4087561" cy="2753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979712" y="3429000"/>
            <a:ext cx="978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/>
              <a:t>RPI3</a:t>
            </a:r>
            <a:endParaRPr lang="zh-TW" altLang="en-US" sz="3200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6372200" y="4895677"/>
            <a:ext cx="981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/>
              <a:t>RPI4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40576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數位電錶介紹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以</a:t>
            </a:r>
            <a:r>
              <a:rPr lang="en-US" altLang="zh-TW" dirty="0" err="1" smtClean="0"/>
              <a:t>MQTT來收集電錶資訊</a:t>
            </a:r>
            <a:endParaRPr lang="en-US" altLang="zh-TW" dirty="0" smtClean="0"/>
          </a:p>
          <a:p>
            <a:pPr lvl="1"/>
            <a:r>
              <a:rPr lang="en-US" altLang="zh-TW" dirty="0"/>
              <a:t>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/farm/v1                    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/farm/a1</a:t>
            </a:r>
            <a:endParaRPr lang="en-US" altLang="zh-TW" dirty="0"/>
          </a:p>
          <a:p>
            <a:pPr lvl="1"/>
            <a:r>
              <a:rPr lang="en-US" altLang="zh-TW" dirty="0"/>
              <a:t>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/farm/v2                    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/farm/a2</a:t>
            </a:r>
            <a:endParaRPr lang="en-US" altLang="zh-TW" dirty="0"/>
          </a:p>
          <a:p>
            <a:pPr lvl="1"/>
            <a:r>
              <a:rPr lang="en-US" altLang="zh-TW" dirty="0"/>
              <a:t>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/farm/v3                    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/farm/a3</a:t>
            </a:r>
            <a:endParaRPr lang="en-US" altLang="zh-TW" dirty="0"/>
          </a:p>
          <a:p>
            <a:pPr lvl="1"/>
            <a:r>
              <a:rPr lang="en-US" altLang="zh-TW" dirty="0"/>
              <a:t>/</a:t>
            </a:r>
            <a:r>
              <a:rPr lang="en-US" altLang="zh-TW" dirty="0" err="1"/>
              <a:t>malo</a:t>
            </a:r>
            <a:r>
              <a:rPr lang="en-US" altLang="zh-TW" dirty="0"/>
              <a:t>/farm/</a:t>
            </a:r>
            <a:r>
              <a:rPr lang="en-US" altLang="zh-TW" dirty="0" err="1"/>
              <a:t>total_e</a:t>
            </a:r>
            <a:endParaRPr lang="en-US" altLang="zh-TW" dirty="0" smtClean="0"/>
          </a:p>
          <a:p>
            <a:pPr lvl="1"/>
            <a:endParaRPr lang="zh-TW" altLang="en-US" dirty="0"/>
          </a:p>
          <a:p>
            <a:pPr lvl="1"/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756393"/>
            <a:ext cx="1227709" cy="1403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942" y="4941168"/>
            <a:ext cx="1061874" cy="1034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單箭頭接點 5"/>
          <p:cNvCxnSpPr>
            <a:endCxn id="5" idx="1"/>
          </p:cNvCxnSpPr>
          <p:nvPr/>
        </p:nvCxnSpPr>
        <p:spPr>
          <a:xfrm>
            <a:off x="1248526" y="5458391"/>
            <a:ext cx="60541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9512" y="4756393"/>
            <a:ext cx="1152128" cy="140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電力總盤</a:t>
            </a:r>
            <a:endParaRPr lang="zh-TW" altLang="en-US" dirty="0"/>
          </a:p>
        </p:txBody>
      </p:sp>
      <p:cxnSp>
        <p:nvCxnSpPr>
          <p:cNvPr id="9" name="直線單箭頭接點 8"/>
          <p:cNvCxnSpPr/>
          <p:nvPr/>
        </p:nvCxnSpPr>
        <p:spPr>
          <a:xfrm>
            <a:off x="2958472" y="5445224"/>
            <a:ext cx="893448" cy="1316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2061713" y="61420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電錶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707904" y="616530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MQTT閘道器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5046704" y="5445224"/>
            <a:ext cx="893448" cy="1316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114786" y="5453583"/>
            <a:ext cx="893448" cy="1316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8028384" y="4725144"/>
            <a:ext cx="1008112" cy="140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訂閱者</a:t>
            </a:r>
            <a:endParaRPr lang="zh-TW" alt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954" y="4897560"/>
            <a:ext cx="1140635" cy="105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6173573" y="614208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Broker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9992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IoT物聯網設備的控制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89051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燈控器介紹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燈</a:t>
            </a:r>
            <a:r>
              <a:rPr lang="zh-TW" altLang="en-US" dirty="0" smtClean="0"/>
              <a:t>控器</a:t>
            </a:r>
            <a:endParaRPr lang="zh-TW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073522"/>
            <a:ext cx="2731000" cy="2898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311" y="2912366"/>
            <a:ext cx="2577828" cy="3070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955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燈控器介紹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燈</a:t>
            </a:r>
            <a:r>
              <a:rPr lang="zh-TW" altLang="en-US" dirty="0" smtClean="0"/>
              <a:t>控器</a:t>
            </a:r>
            <a:endParaRPr lang="zh-TW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348880"/>
            <a:ext cx="6408906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259632" y="6669360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Ref: https://www.icpdas.com/tw/product/LC-103H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5392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使用通訊的方式控制燈泡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燈</a:t>
            </a:r>
            <a:r>
              <a:rPr lang="zh-TW" altLang="en-US" dirty="0" smtClean="0"/>
              <a:t>控器的</a:t>
            </a:r>
            <a:r>
              <a:rPr lang="en-US" altLang="zh-TW" dirty="0" err="1" smtClean="0"/>
              <a:t>Modbus通訊</a:t>
            </a:r>
            <a:r>
              <a:rPr lang="en-US" altLang="zh-TW" dirty="0"/>
              <a:t> 「</a:t>
            </a:r>
            <a:r>
              <a:rPr lang="en-US" altLang="zh-TW" dirty="0" smtClean="0"/>
              <a:t>05_light_control.ipynb」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259632" y="6669360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Ref: https://www.icpdas.com/tw/product/LC-103H</a:t>
            </a:r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348880"/>
            <a:ext cx="6408906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941167"/>
            <a:ext cx="1440354" cy="903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0169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使用通訊的方式控制燈泡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MQTT控制</a:t>
            </a:r>
            <a:r>
              <a:rPr lang="zh-TW" altLang="en-US" dirty="0" smtClean="0"/>
              <a:t>燈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259632" y="6669360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Ref: https://www.icpdas.com/tw/product/LC-103H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91750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NodeRED應用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8022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NodeRED應用-何謂NodeRED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參考網站：</a:t>
            </a:r>
            <a:r>
              <a:rPr lang="en-US" altLang="zh-TW" dirty="0">
                <a:hlinkClick r:id="rId2"/>
              </a:rPr>
              <a:t>https://nodered.org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r>
              <a:rPr lang="zh-TW" altLang="en-US" dirty="0" smtClean="0"/>
              <a:t>以網頁型式，提供流程圖的圖像化的程式規畫</a:t>
            </a:r>
            <a:endParaRPr lang="en-US" altLang="zh-TW" dirty="0" smtClean="0"/>
          </a:p>
          <a:p>
            <a:r>
              <a:rPr lang="zh-TW" altLang="en-US" dirty="0" smtClean="0"/>
              <a:t>組合各種功能的</a:t>
            </a:r>
            <a:r>
              <a:rPr lang="en-US" altLang="zh-TW" dirty="0" smtClean="0"/>
              <a:t>Node(</a:t>
            </a:r>
            <a:r>
              <a:rPr lang="en-US" altLang="zh-TW" dirty="0" err="1" smtClean="0"/>
              <a:t>節點</a:t>
            </a:r>
            <a:r>
              <a:rPr lang="en-US" altLang="zh-TW" dirty="0" smtClean="0"/>
              <a:t>)，</a:t>
            </a:r>
            <a:r>
              <a:rPr lang="en-US" altLang="zh-TW" dirty="0" err="1" smtClean="0"/>
              <a:t>讓使用者使用很少的程式碼，就可以進行IoT整合</a:t>
            </a:r>
            <a:endParaRPr lang="en-US" altLang="zh-TW" dirty="0" smtClean="0"/>
          </a:p>
          <a:p>
            <a:r>
              <a:rPr lang="zh-TW" altLang="en-US" dirty="0" smtClean="0"/>
              <a:t>底層以</a:t>
            </a:r>
            <a:r>
              <a:rPr lang="en-US" altLang="zh-TW" dirty="0" err="1" smtClean="0"/>
              <a:t>Node.js開發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17107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NodeRED應用-何謂NodeRED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安裝程式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bash </a:t>
            </a:r>
            <a:r>
              <a:rPr lang="en-US" altLang="zh-TW" dirty="0"/>
              <a:t>&lt;(curl -</a:t>
            </a:r>
            <a:r>
              <a:rPr lang="en-US" altLang="zh-TW" dirty="0" err="1"/>
              <a:t>sL</a:t>
            </a:r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https://raw.githubusercontent.com/node-red/linux-installers/master/deb/update-nodejs-and-nodered</a:t>
            </a:r>
            <a:r>
              <a:rPr lang="en-US" altLang="zh-TW" dirty="0" smtClean="0"/>
              <a:t>)</a:t>
            </a:r>
          </a:p>
          <a:p>
            <a:pPr lvl="1"/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31997"/>
            <a:ext cx="6193532" cy="3826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7763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NodeRED應用-何謂NodeRED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安裝程式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04864"/>
            <a:ext cx="7765707" cy="4509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1016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何謂樹莓派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信用卡片大小的小電腦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…</a:t>
            </a:r>
            <a:r>
              <a:rPr lang="en-US" altLang="zh-TW" dirty="0" err="1" smtClean="0"/>
              <a:t>也許吧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372200" y="5301208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/>
              <a:t>RPI400</a:t>
            </a:r>
            <a:endParaRPr lang="zh-TW" altLang="en-US" sz="3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700808"/>
            <a:ext cx="3781416" cy="3319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103057"/>
            <a:ext cx="2047875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60725"/>
            <a:ext cx="1971675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539552" y="4593003"/>
            <a:ext cx="1625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/>
              <a:t>RPI Zero</a:t>
            </a:r>
            <a:endParaRPr lang="zh-TW" altLang="en-US" sz="3200" b="1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2766830" y="4300615"/>
            <a:ext cx="1582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/>
              <a:t>RPI Pico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08953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NodeRED應用-何謂NodeRED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安裝程式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08920"/>
            <a:ext cx="8089811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5206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NodeRED應用-何謂NodeRED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安裝程式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060848"/>
            <a:ext cx="6984776" cy="4638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18915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NodeRED應用-何謂NodeRED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執行程式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068960"/>
            <a:ext cx="4703281" cy="19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13381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NodeRED應用-何謂NodeRED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執行程式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132855"/>
            <a:ext cx="6768752" cy="4569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48524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NodeRED應用-何謂NodeRED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在電腦的</a:t>
            </a:r>
            <a:r>
              <a:rPr lang="en-US" altLang="zh-TW" dirty="0" err="1" smtClean="0"/>
              <a:t>chrome上輸入樹莓派的ip再加上NodeRED的</a:t>
            </a:r>
            <a:r>
              <a:rPr lang="en-US" altLang="zh-TW" dirty="0" smtClean="0"/>
              <a:t> 1880 port</a:t>
            </a:r>
            <a:endParaRPr lang="zh-TW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56348"/>
            <a:ext cx="8280920" cy="4329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4450011" y="3244334"/>
            <a:ext cx="24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4015528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NodeRED應用-將電錶資訊視覺化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12" y="1844824"/>
            <a:ext cx="3076575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8942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何謂樹莓派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信用卡片大小的小電腦</a:t>
            </a:r>
            <a:endParaRPr lang="en-US" altLang="zh-TW" dirty="0" smtClean="0"/>
          </a:p>
          <a:p>
            <a:r>
              <a:rPr lang="zh-TW" altLang="en-US" dirty="0" smtClean="0"/>
              <a:t>樹莓派基金會所開發</a:t>
            </a:r>
            <a:endParaRPr lang="en-US" altLang="zh-TW" dirty="0" smtClean="0"/>
          </a:p>
          <a:p>
            <a:r>
              <a:rPr lang="zh-TW" altLang="en-US" dirty="0" smtClean="0"/>
              <a:t>以低價的單板電腦硬體來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促進學校電腦科學教育</a:t>
            </a:r>
            <a:endParaRPr lang="en-US" altLang="zh-TW" dirty="0" smtClean="0"/>
          </a:p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SD卡搭載作業系統</a:t>
            </a:r>
            <a:r>
              <a:rPr lang="en-US" altLang="zh-TW" dirty="0"/>
              <a:t> - Raspberry Pi </a:t>
            </a:r>
            <a:r>
              <a:rPr lang="en-US" altLang="zh-TW" dirty="0" smtClean="0"/>
              <a:t>OS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參考連結 </a:t>
            </a:r>
            <a:r>
              <a:rPr lang="en-US" altLang="zh-TW" dirty="0" smtClean="0"/>
              <a:t>(</a:t>
            </a:r>
            <a:r>
              <a:rPr lang="en-US" altLang="zh-TW" dirty="0" smtClean="0">
                <a:hlinkClick r:id="rId2"/>
              </a:rPr>
              <a:t>link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參考連結</a:t>
            </a:r>
            <a:r>
              <a:rPr lang="en-US" altLang="zh-TW" dirty="0" smtClean="0"/>
              <a:t>2(</a:t>
            </a:r>
            <a:r>
              <a:rPr lang="en-US" altLang="zh-TW" dirty="0" smtClean="0">
                <a:hlinkClick r:id="rId3"/>
              </a:rPr>
              <a:t>link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850" y="1700808"/>
            <a:ext cx="2701044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50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於IoT的應用方式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2018 Python</a:t>
            </a:r>
            <a:r>
              <a:rPr lang="zh-TW" altLang="en-US" dirty="0"/>
              <a:t>工業</a:t>
            </a:r>
            <a:r>
              <a:rPr lang="en-US" altLang="zh-TW" dirty="0"/>
              <a:t>4.0 - </a:t>
            </a:r>
            <a:r>
              <a:rPr lang="zh-TW" altLang="en-US" dirty="0"/>
              <a:t>工廠監控</a:t>
            </a:r>
            <a:r>
              <a:rPr lang="zh-TW" altLang="en-US" dirty="0" smtClean="0"/>
              <a:t>系統</a:t>
            </a:r>
            <a:r>
              <a:rPr lang="en-US" altLang="zh-TW" dirty="0" smtClean="0"/>
              <a:t>(</a:t>
            </a:r>
            <a:r>
              <a:rPr lang="en-US" altLang="zh-TW" dirty="0" smtClean="0">
                <a:hlinkClick r:id="rId2"/>
              </a:rPr>
              <a:t>link</a:t>
            </a:r>
            <a:r>
              <a:rPr lang="en-US" altLang="zh-TW" dirty="0" smtClean="0"/>
              <a:t>)</a:t>
            </a:r>
          </a:p>
          <a:p>
            <a:endParaRPr lang="en-US" altLang="zh-TW" dirty="0" smtClean="0"/>
          </a:p>
        </p:txBody>
      </p:sp>
      <p:pic>
        <p:nvPicPr>
          <p:cNvPr id="3074" name="Picture 2" descr="Scada_std_anim_no_lang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861" y="3429000"/>
            <a:ext cx="4464496" cy="318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LC_Me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08920"/>
            <a:ext cx="3904184" cy="169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63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615" y="5980612"/>
            <a:ext cx="1170408" cy="734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於IoT的應用方式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2021 Python </a:t>
            </a:r>
            <a:r>
              <a:rPr lang="zh-TW" altLang="en-US" dirty="0"/>
              <a:t>做太陽能發電監控</a:t>
            </a:r>
            <a:endParaRPr lang="en-US" altLang="zh-TW" dirty="0" smtClean="0"/>
          </a:p>
        </p:txBody>
      </p:sp>
      <p:pic>
        <p:nvPicPr>
          <p:cNvPr id="25" name="Picture 2" descr="來源, 可供選擇的, 可再生, 可持續發展 的 免費圖庫相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71" y="2062809"/>
            <a:ext cx="3012831" cy="169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新聞中心- 新聞列表- 台達高效能20kW太陽能逆變器獲日本Takara Leben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0" t="7908" r="27700" b="9208"/>
          <a:stretch/>
        </p:blipFill>
        <p:spPr bwMode="auto">
          <a:xfrm>
            <a:off x="1860482" y="4152156"/>
            <a:ext cx="961128" cy="110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新聞中心- 新聞列表- 台達高效能20kW太陽能逆變器獲日本Takara Leben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0" t="7908" r="27700" b="9208"/>
          <a:stretch/>
        </p:blipFill>
        <p:spPr bwMode="auto">
          <a:xfrm>
            <a:off x="3037611" y="4130765"/>
            <a:ext cx="961128" cy="110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645" y="2062808"/>
            <a:ext cx="827336" cy="582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55" y="4318870"/>
            <a:ext cx="1062807" cy="93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41" y="4961979"/>
            <a:ext cx="279082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8" descr="在模型驅動的應用程式中使用儀表板和圖表追蹤進度- Power Apps ..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3" y="3098702"/>
            <a:ext cx="3829120" cy="186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接點 33"/>
          <p:cNvCxnSpPr/>
          <p:nvPr/>
        </p:nvCxnSpPr>
        <p:spPr>
          <a:xfrm>
            <a:off x="1112129" y="5741863"/>
            <a:ext cx="3067357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1112129" y="5257453"/>
            <a:ext cx="0" cy="1090413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2271460" y="5236062"/>
            <a:ext cx="0" cy="50580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3518175" y="5196656"/>
            <a:ext cx="0" cy="546373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1090801" y="6347866"/>
            <a:ext cx="2223905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 flipH="1">
            <a:off x="4178802" y="3405809"/>
            <a:ext cx="684" cy="233722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2462430" y="3584392"/>
            <a:ext cx="0" cy="5463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3518175" y="3570205"/>
            <a:ext cx="0" cy="5463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4026645" y="6347866"/>
            <a:ext cx="245641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026" y="2804141"/>
            <a:ext cx="457200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042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於IoT的應用方式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工廠電力監控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1809557" y="1452256"/>
            <a:ext cx="7226939" cy="5289112"/>
            <a:chOff x="873453" y="1452256"/>
            <a:chExt cx="7226939" cy="5289112"/>
          </a:xfrm>
        </p:grpSpPr>
        <p:cxnSp>
          <p:nvCxnSpPr>
            <p:cNvPr id="7" name="直線接點 6"/>
            <p:cNvCxnSpPr/>
            <p:nvPr/>
          </p:nvCxnSpPr>
          <p:spPr>
            <a:xfrm>
              <a:off x="3555747" y="6041009"/>
              <a:ext cx="3032477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直線接點 7"/>
            <p:cNvCxnSpPr/>
            <p:nvPr/>
          </p:nvCxnSpPr>
          <p:spPr>
            <a:xfrm>
              <a:off x="3555747" y="6041009"/>
              <a:ext cx="2456413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9" name="Picture 2" descr="SPM-3多功能集合式電表- 產品類別- 產品介紹- 士林電機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96" t="13561" r="7561" b="12140"/>
            <a:stretch/>
          </p:blipFill>
          <p:spPr bwMode="auto">
            <a:xfrm>
              <a:off x="4752402" y="2425097"/>
              <a:ext cx="959662" cy="861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Smart Factory Transformation for Water Hardware Production Line in ..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453" y="3531000"/>
              <a:ext cx="6722883" cy="3210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SPM-8多功能集合式電表- 產品類別- 產品介紹- 士林電機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15" t="15574" r="11695" b="13410"/>
            <a:stretch/>
          </p:blipFill>
          <p:spPr bwMode="auto">
            <a:xfrm>
              <a:off x="976390" y="2425098"/>
              <a:ext cx="998532" cy="898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SPM-8多功能集合式電表- 產品類別- 產品介紹- 士林電機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15" t="15574" r="11695" b="13410"/>
            <a:stretch/>
          </p:blipFill>
          <p:spPr bwMode="auto">
            <a:xfrm>
              <a:off x="2690212" y="2425099"/>
              <a:ext cx="998533" cy="898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直線接點 12"/>
            <p:cNvCxnSpPr/>
            <p:nvPr/>
          </p:nvCxnSpPr>
          <p:spPr>
            <a:xfrm>
              <a:off x="1475656" y="3286837"/>
              <a:ext cx="0" cy="184934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>
              <a:off x="3203848" y="3286837"/>
              <a:ext cx="0" cy="184934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>
              <a:off x="5173968" y="3323971"/>
              <a:ext cx="0" cy="283376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 flipV="1">
              <a:off x="1331640" y="2234856"/>
              <a:ext cx="0" cy="190243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3189478" y="2235454"/>
              <a:ext cx="0" cy="190243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 flipV="1">
              <a:off x="5232233" y="2209328"/>
              <a:ext cx="0" cy="190243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1331640" y="2234856"/>
              <a:ext cx="4680520" cy="0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20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104" y="1452256"/>
              <a:ext cx="2592288" cy="490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2038520"/>
              <a:ext cx="1738754" cy="1091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5548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中庸">
  <a:themeElements>
    <a:clrScheme name="中庸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2922</TotalTime>
  <Words>886</Words>
  <Application>Microsoft Office PowerPoint</Application>
  <PresentationFormat>如螢幕大小 (4:3)</PresentationFormat>
  <Paragraphs>193</Paragraphs>
  <Slides>55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56" baseType="lpstr">
      <vt:lpstr>中庸</vt:lpstr>
      <vt:lpstr>物聯網MQTT應用     -以樹莓派為例</vt:lpstr>
      <vt:lpstr>講者介紹</vt:lpstr>
      <vt:lpstr>樹莓派介紹</vt:lpstr>
      <vt:lpstr>樹莓派介紹-何謂樹莓派</vt:lpstr>
      <vt:lpstr>樹莓派介紹-何謂樹莓派</vt:lpstr>
      <vt:lpstr>樹莓派介紹-何謂樹莓派</vt:lpstr>
      <vt:lpstr>樹莓派介紹-於IoT的應用方式</vt:lpstr>
      <vt:lpstr>樹莓派介紹-於IoT的應用方式</vt:lpstr>
      <vt:lpstr>樹莓派介紹-於IoT的應用方式</vt:lpstr>
      <vt:lpstr>樹莓派介紹-於IoT的應用方式</vt:lpstr>
      <vt:lpstr>樹莓派介紹-基本操作</vt:lpstr>
      <vt:lpstr>樹莓派介紹-基本操作</vt:lpstr>
      <vt:lpstr>樹莓派介紹-基本操作</vt:lpstr>
      <vt:lpstr>樹莓派介紹-基本操作</vt:lpstr>
      <vt:lpstr>樹莓派介紹-基本操作</vt:lpstr>
      <vt:lpstr>樹莓派介紹-基本操作</vt:lpstr>
      <vt:lpstr>樹莓派介紹-基本操作</vt:lpstr>
      <vt:lpstr>樹莓派介紹-基本操作</vt:lpstr>
      <vt:lpstr>樹莓派介紹-基本操作</vt:lpstr>
      <vt:lpstr>樹莓派介紹-基本操作</vt:lpstr>
      <vt:lpstr>樹莓派介紹-基本操作</vt:lpstr>
      <vt:lpstr>Python語言應用</vt:lpstr>
      <vt:lpstr>Python語言應用-環境設定</vt:lpstr>
      <vt:lpstr>Python語言應用-環境設定</vt:lpstr>
      <vt:lpstr>Python語言應用-環境設定</vt:lpstr>
      <vt:lpstr>Python語言應用-環境設定</vt:lpstr>
      <vt:lpstr>MQTT應用</vt:lpstr>
      <vt:lpstr>MQTT應用-何謂MQTT</vt:lpstr>
      <vt:lpstr>MQTT應用-MQTT工具介紹</vt:lpstr>
      <vt:lpstr>MQTT應用-發佈訊息  控制燈</vt:lpstr>
      <vt:lpstr>MQTT應用-訂閱訊息  溫度</vt:lpstr>
      <vt:lpstr>MQTT應用-練習</vt:lpstr>
      <vt:lpstr>MQTT應用</vt:lpstr>
      <vt:lpstr>IoT物聯網資料的收集</vt:lpstr>
      <vt:lpstr>智慧樓宇應用介紹</vt:lpstr>
      <vt:lpstr>智慧樓宇應用介紹</vt:lpstr>
      <vt:lpstr>智慧樓宇應用介紹</vt:lpstr>
      <vt:lpstr>數位電錶介紹</vt:lpstr>
      <vt:lpstr>數位電錶介紹</vt:lpstr>
      <vt:lpstr>數位電錶介紹</vt:lpstr>
      <vt:lpstr>IoT物聯網設備的控制</vt:lpstr>
      <vt:lpstr>燈控器介紹</vt:lpstr>
      <vt:lpstr>燈控器介紹</vt:lpstr>
      <vt:lpstr>使用通訊的方式控制燈泡</vt:lpstr>
      <vt:lpstr>使用通訊的方式控制燈泡</vt:lpstr>
      <vt:lpstr>NodeRED應用</vt:lpstr>
      <vt:lpstr>NodeRED應用-何謂NodeRED</vt:lpstr>
      <vt:lpstr>NodeRED應用-何謂NodeRED</vt:lpstr>
      <vt:lpstr>NodeRED應用-何謂NodeRED</vt:lpstr>
      <vt:lpstr>NodeRED應用-何謂NodeRED</vt:lpstr>
      <vt:lpstr>NodeRED應用-何謂NodeRED</vt:lpstr>
      <vt:lpstr>NodeRED應用-何謂NodeRED</vt:lpstr>
      <vt:lpstr>NodeRED應用-何謂NodeRED</vt:lpstr>
      <vt:lpstr>NodeRED應用-何謂NodeRED</vt:lpstr>
      <vt:lpstr>NodeRED應用-將電錶資訊視覺化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物聯網MQTT應用     -以樹莓派為例</dc:title>
  <dc:creator>malo</dc:creator>
  <cp:lastModifiedBy>malo</cp:lastModifiedBy>
  <cp:revision>66</cp:revision>
  <dcterms:created xsi:type="dcterms:W3CDTF">2023-10-20T23:29:27Z</dcterms:created>
  <dcterms:modified xsi:type="dcterms:W3CDTF">2023-10-27T15:27:16Z</dcterms:modified>
</cp:coreProperties>
</file>